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1" r:id="rId3"/>
    <p:sldId id="272" r:id="rId4"/>
    <p:sldId id="263" r:id="rId5"/>
    <p:sldId id="273" r:id="rId6"/>
    <p:sldId id="265" r:id="rId7"/>
    <p:sldId id="257" r:id="rId8"/>
    <p:sldId id="258" r:id="rId9"/>
    <p:sldId id="259" r:id="rId10"/>
    <p:sldId id="261" r:id="rId11"/>
    <p:sldId id="262" r:id="rId12"/>
    <p:sldId id="264" r:id="rId13"/>
    <p:sldId id="260" r:id="rId14"/>
    <p:sldId id="266" r:id="rId15"/>
    <p:sldId id="267" r:id="rId16"/>
    <p:sldId id="269" r:id="rId17"/>
    <p:sldId id="274" r:id="rId18"/>
    <p:sldId id="268" r:id="rId19"/>
    <p:sldId id="270" r:id="rId20"/>
  </p:sldIdLst>
  <p:sldSz cx="9144000" cy="6858000" type="screen4x3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2428"/>
    <a:srgbClr val="2D1947"/>
    <a:srgbClr val="120C1B"/>
    <a:srgbClr val="171124"/>
    <a:srgbClr val="000A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4405-01A1-A247-8A3D-EC17615690A8}" type="datetimeFigureOut">
              <a:rPr lang="ru-RU" smtClean="0"/>
              <a:t>30.10.17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1197-F240-0949-A114-959B6A1FE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49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4405-01A1-A247-8A3D-EC17615690A8}" type="datetimeFigureOut">
              <a:rPr lang="ru-RU" smtClean="0"/>
              <a:t>30.10.17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1197-F240-0949-A114-959B6A1FE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967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4405-01A1-A247-8A3D-EC17615690A8}" type="datetimeFigureOut">
              <a:rPr lang="ru-RU" smtClean="0"/>
              <a:t>30.10.17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1197-F240-0949-A114-959B6A1FE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62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4405-01A1-A247-8A3D-EC17615690A8}" type="datetimeFigureOut">
              <a:rPr lang="ru-RU" smtClean="0"/>
              <a:t>30.10.17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1197-F240-0949-A114-959B6A1FE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001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4405-01A1-A247-8A3D-EC17615690A8}" type="datetimeFigureOut">
              <a:rPr lang="ru-RU" smtClean="0"/>
              <a:t>30.10.17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1197-F240-0949-A114-959B6A1FE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24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4405-01A1-A247-8A3D-EC17615690A8}" type="datetimeFigureOut">
              <a:rPr lang="ru-RU" smtClean="0"/>
              <a:t>30.10.17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1197-F240-0949-A114-959B6A1FE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0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4405-01A1-A247-8A3D-EC17615690A8}" type="datetimeFigureOut">
              <a:rPr lang="ru-RU" smtClean="0"/>
              <a:t>30.10.17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1197-F240-0949-A114-959B6A1FE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891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4405-01A1-A247-8A3D-EC17615690A8}" type="datetimeFigureOut">
              <a:rPr lang="ru-RU" smtClean="0"/>
              <a:t>30.10.17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1197-F240-0949-A114-959B6A1FE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282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4405-01A1-A247-8A3D-EC17615690A8}" type="datetimeFigureOut">
              <a:rPr lang="ru-RU" smtClean="0"/>
              <a:t>30.10.17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1197-F240-0949-A114-959B6A1FE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536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4405-01A1-A247-8A3D-EC17615690A8}" type="datetimeFigureOut">
              <a:rPr lang="ru-RU" smtClean="0"/>
              <a:t>30.10.17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1197-F240-0949-A114-959B6A1FE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327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4405-01A1-A247-8A3D-EC17615690A8}" type="datetimeFigureOut">
              <a:rPr lang="ru-RU" smtClean="0"/>
              <a:t>30.10.17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1197-F240-0949-A114-959B6A1FE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015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14405-01A1-A247-8A3D-EC17615690A8}" type="datetimeFigureOut">
              <a:rPr lang="ru-RU" smtClean="0"/>
              <a:t>30.10.17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21197-F240-0949-A114-959B6A1FE5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209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CO-CURRICULUM OF ISOT</a:t>
            </a:r>
            <a:endParaRPr lang="ru-RU" dirty="0">
              <a:solidFill>
                <a:srgbClr val="2D1947"/>
              </a:solidFill>
              <a:latin typeface="Gotham  "/>
              <a:cs typeface="Gotham  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 smtClean="0">
                <a:latin typeface="Gotham  "/>
                <a:cs typeface="Gotham  "/>
              </a:rPr>
              <a:t>OTHER TOOLS FOR SUCCESS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442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5" name="Название 4"/>
          <p:cNvSpPr>
            <a:spLocks noGrp="1"/>
          </p:cNvSpPr>
          <p:nvPr>
            <p:ph type="ctrTitle"/>
          </p:nvPr>
        </p:nvSpPr>
        <p:spPr>
          <a:xfrm>
            <a:off x="3994117" y="18889"/>
            <a:ext cx="5630469" cy="1470025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rgbClr val="2D1947"/>
                </a:solidFill>
                <a:latin typeface="Gotham   "/>
                <a:cs typeface="Gotham   "/>
              </a:rPr>
              <a:t>Howard Gardner</a:t>
            </a:r>
            <a:br>
              <a:rPr lang="en-US" sz="2000" dirty="0" smtClean="0">
                <a:solidFill>
                  <a:srgbClr val="2D1947"/>
                </a:solidFill>
                <a:latin typeface="Gotham   "/>
                <a:cs typeface="Gotham   "/>
              </a:rPr>
            </a:br>
            <a:r>
              <a:rPr lang="en-US" sz="2000" dirty="0" smtClean="0">
                <a:solidFill>
                  <a:srgbClr val="2D1947"/>
                </a:solidFill>
                <a:latin typeface="Gotham   "/>
                <a:cs typeface="Gotham   "/>
              </a:rPr>
              <a:t>Professor of Cognition and Education, </a:t>
            </a:r>
            <a:br>
              <a:rPr lang="en-US" sz="2000" dirty="0" smtClean="0">
                <a:solidFill>
                  <a:srgbClr val="2D1947"/>
                </a:solidFill>
                <a:latin typeface="Gotham   "/>
                <a:cs typeface="Gotham   "/>
              </a:rPr>
            </a:br>
            <a:r>
              <a:rPr lang="en-US" sz="2000" dirty="0" smtClean="0">
                <a:solidFill>
                  <a:srgbClr val="2D1947"/>
                </a:solidFill>
                <a:latin typeface="Gotham   "/>
                <a:cs typeface="Gotham   "/>
              </a:rPr>
              <a:t>Faculty of Arts and Scientists, </a:t>
            </a:r>
            <a:br>
              <a:rPr lang="en-US" sz="2000" dirty="0" smtClean="0">
                <a:solidFill>
                  <a:srgbClr val="2D1947"/>
                </a:solidFill>
                <a:latin typeface="Gotham   "/>
                <a:cs typeface="Gotham   "/>
              </a:rPr>
            </a:br>
            <a:r>
              <a:rPr lang="en-US" sz="2000" dirty="0" smtClean="0">
                <a:solidFill>
                  <a:srgbClr val="2D1947"/>
                </a:solidFill>
                <a:latin typeface="Gotham   "/>
                <a:cs typeface="Gotham   "/>
              </a:rPr>
              <a:t>Harvard University</a:t>
            </a:r>
            <a:endParaRPr lang="ru-RU" sz="2000" dirty="0">
              <a:solidFill>
                <a:srgbClr val="2D1947"/>
              </a:solidFill>
              <a:latin typeface="Gotham   "/>
              <a:cs typeface="Gotham   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497749" y="1729169"/>
            <a:ext cx="8478904" cy="4149886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rgbClr val="2D1947"/>
                </a:solidFill>
                <a:latin typeface="Gotham   "/>
                <a:cs typeface="Gotham   "/>
              </a:rPr>
              <a:t>Eight Distinct Intelligences</a:t>
            </a:r>
          </a:p>
          <a:p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Verbal</a:t>
            </a:r>
          </a:p>
          <a:p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Logical/Mathematical</a:t>
            </a:r>
          </a:p>
          <a:p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Bodily/Kinesthetic</a:t>
            </a:r>
          </a:p>
          <a:p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Musical</a:t>
            </a:r>
          </a:p>
          <a:p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Spatial</a:t>
            </a:r>
          </a:p>
          <a:p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Interpersonal</a:t>
            </a:r>
          </a:p>
          <a:p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Intrapersonal</a:t>
            </a:r>
          </a:p>
          <a:p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Naturalistic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algn="l"/>
            <a:endParaRPr lang="en-US" dirty="0" smtClean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8022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5" name="Название 4"/>
          <p:cNvSpPr>
            <a:spLocks noGrp="1"/>
          </p:cNvSpPr>
          <p:nvPr>
            <p:ph type="ctrTitle"/>
          </p:nvPr>
        </p:nvSpPr>
        <p:spPr>
          <a:xfrm>
            <a:off x="3994117" y="18889"/>
            <a:ext cx="5630469" cy="1470025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rgbClr val="2D1947"/>
                </a:solidFill>
                <a:latin typeface="Gotham   "/>
                <a:cs typeface="Gotham   "/>
              </a:rPr>
              <a:t>Howard Gardner</a:t>
            </a:r>
            <a:br>
              <a:rPr lang="en-US" sz="2000" dirty="0" smtClean="0">
                <a:solidFill>
                  <a:srgbClr val="2D1947"/>
                </a:solidFill>
                <a:latin typeface="Gotham   "/>
                <a:cs typeface="Gotham   "/>
              </a:rPr>
            </a:br>
            <a:r>
              <a:rPr lang="en-US" sz="2000" dirty="0" smtClean="0">
                <a:solidFill>
                  <a:srgbClr val="2D1947"/>
                </a:solidFill>
                <a:latin typeface="Gotham   "/>
                <a:cs typeface="Gotham   "/>
              </a:rPr>
              <a:t>Professor of Cognition and Education, </a:t>
            </a:r>
            <a:br>
              <a:rPr lang="en-US" sz="2000" dirty="0" smtClean="0">
                <a:solidFill>
                  <a:srgbClr val="2D1947"/>
                </a:solidFill>
                <a:latin typeface="Gotham   "/>
                <a:cs typeface="Gotham   "/>
              </a:rPr>
            </a:br>
            <a:r>
              <a:rPr lang="en-US" sz="2000" dirty="0" smtClean="0">
                <a:solidFill>
                  <a:srgbClr val="2D1947"/>
                </a:solidFill>
                <a:latin typeface="Gotham   "/>
                <a:cs typeface="Gotham   "/>
              </a:rPr>
              <a:t>Faculty of Arts and Scientists, </a:t>
            </a:r>
            <a:br>
              <a:rPr lang="en-US" sz="2000" dirty="0" smtClean="0">
                <a:solidFill>
                  <a:srgbClr val="2D1947"/>
                </a:solidFill>
                <a:latin typeface="Gotham   "/>
                <a:cs typeface="Gotham   "/>
              </a:rPr>
            </a:br>
            <a:r>
              <a:rPr lang="en-US" sz="2000" dirty="0" smtClean="0">
                <a:solidFill>
                  <a:srgbClr val="2D1947"/>
                </a:solidFill>
                <a:latin typeface="Gotham   "/>
                <a:cs typeface="Gotham   "/>
              </a:rPr>
              <a:t>Harvard University</a:t>
            </a:r>
            <a:endParaRPr lang="ru-RU" sz="2000" dirty="0">
              <a:solidFill>
                <a:srgbClr val="2D1947"/>
              </a:solidFill>
              <a:latin typeface="Gotham   "/>
              <a:cs typeface="Gotham   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3275" y="1664625"/>
            <a:ext cx="8461740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solidFill>
                  <a:srgbClr val="2D1947"/>
                </a:solidFill>
              </a:rPr>
              <a:t>“We can increase intelligence by creating opportunities for students to find and solve problems — especially problems which require us to think creatively, carefully, and strategically. </a:t>
            </a:r>
          </a:p>
          <a:p>
            <a:pPr algn="just"/>
            <a:r>
              <a:rPr lang="en-US" sz="3600" dirty="0" smtClean="0">
                <a:solidFill>
                  <a:srgbClr val="2D1947"/>
                </a:solidFill>
              </a:rPr>
              <a:t>We can essentially teach children how to think better”.</a:t>
            </a:r>
            <a:endParaRPr lang="en-US" sz="3600" dirty="0">
              <a:solidFill>
                <a:srgbClr val="2D1947"/>
              </a:solidFill>
            </a:endParaRPr>
          </a:p>
          <a:p>
            <a:pPr algn="just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48012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77064" y="1138692"/>
            <a:ext cx="567334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2D1947"/>
                </a:solidFill>
                <a:latin typeface="Gotham Black"/>
                <a:cs typeface="Gotham Black"/>
              </a:rPr>
              <a:t>Leadership and Teamwork</a:t>
            </a:r>
            <a:endParaRPr lang="ru-RU" sz="3200" dirty="0">
              <a:solidFill>
                <a:srgbClr val="2D1947"/>
              </a:solidFill>
              <a:latin typeface="Gotham Black"/>
              <a:cs typeface="Gotham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3657" y="2167628"/>
            <a:ext cx="657103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2D1947"/>
                </a:solidFill>
                <a:latin typeface="Gotham Black"/>
                <a:cs typeface="Gotham Black"/>
              </a:rPr>
              <a:t>Social and Community Service</a:t>
            </a:r>
            <a:endParaRPr lang="ru-RU" sz="3200" dirty="0">
              <a:solidFill>
                <a:srgbClr val="2D1947"/>
              </a:solidFill>
              <a:latin typeface="Gotham Black"/>
              <a:cs typeface="Gotham Black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7600" y="3223049"/>
            <a:ext cx="355174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2D1947"/>
                </a:solidFill>
                <a:latin typeface="Gotham Black"/>
                <a:cs typeface="Gotham Black"/>
              </a:rPr>
              <a:t>Performing Arts</a:t>
            </a:r>
            <a:endParaRPr lang="ru-RU" sz="3200" dirty="0">
              <a:solidFill>
                <a:srgbClr val="2D1947"/>
              </a:solidFill>
              <a:latin typeface="Gotham Black"/>
              <a:cs typeface="Gotham Blac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18021" y="3223049"/>
            <a:ext cx="156227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2D1947"/>
                </a:solidFill>
                <a:latin typeface="Gotham Black"/>
                <a:cs typeface="Gotham Black"/>
              </a:rPr>
              <a:t>Sports</a:t>
            </a:r>
            <a:endParaRPr lang="ru-RU" sz="3200" dirty="0">
              <a:solidFill>
                <a:srgbClr val="2D1947"/>
              </a:solidFill>
              <a:latin typeface="Gotham Black"/>
              <a:cs typeface="Gotham Black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7600" y="5250620"/>
            <a:ext cx="577019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2D1947"/>
                </a:solidFill>
                <a:latin typeface="Gotham Black"/>
                <a:cs typeface="Gotham Black"/>
              </a:rPr>
              <a:t>Research and Presentation</a:t>
            </a:r>
            <a:endParaRPr lang="ru-RU" sz="3200" dirty="0">
              <a:solidFill>
                <a:srgbClr val="2D1947"/>
              </a:solidFill>
              <a:latin typeface="Gotham Black"/>
              <a:cs typeface="Gotham Black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05872" y="4252053"/>
            <a:ext cx="684454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2D1947"/>
                </a:solidFill>
                <a:latin typeface="Gotham Black"/>
                <a:cs typeface="Gotham Black"/>
              </a:rPr>
              <a:t>Career/Professional Orientation</a:t>
            </a:r>
            <a:endParaRPr lang="ru-RU" sz="3200" dirty="0">
              <a:solidFill>
                <a:srgbClr val="2D1947"/>
              </a:solidFill>
              <a:latin typeface="Gotham Black"/>
              <a:cs typeface="Gotham Black"/>
            </a:endParaRPr>
          </a:p>
        </p:txBody>
      </p:sp>
      <p:sp>
        <p:nvSpPr>
          <p:cNvPr id="15" name="Название 1"/>
          <p:cNvSpPr txBox="1">
            <a:spLocks/>
          </p:cNvSpPr>
          <p:nvPr/>
        </p:nvSpPr>
        <p:spPr>
          <a:xfrm>
            <a:off x="4860454" y="127001"/>
            <a:ext cx="4212772" cy="870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AREAS OF DEVELOPMENT</a:t>
            </a:r>
            <a:endParaRPr lang="ru-RU" sz="2400" b="1" dirty="0">
              <a:solidFill>
                <a:srgbClr val="2D1947"/>
              </a:solidFill>
              <a:latin typeface="Gotham  "/>
              <a:cs typeface="Gotham  "/>
            </a:endParaRPr>
          </a:p>
        </p:txBody>
      </p:sp>
    </p:spTree>
    <p:extLst>
      <p:ext uri="{BB962C8B-B14F-4D97-AF65-F5344CB8AC3E}">
        <p14:creationId xmlns:p14="http://schemas.microsoft.com/office/powerpoint/2010/main" val="4026687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pic>
        <p:nvPicPr>
          <p:cNvPr id="7" name="Изображение 6" descr="STUDENT COUNCIL MEMBERS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0" t="6450" r="8273" b="18227"/>
          <a:stretch/>
        </p:blipFill>
        <p:spPr>
          <a:xfrm>
            <a:off x="4985656" y="867618"/>
            <a:ext cx="4158344" cy="55904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6126" y="1173912"/>
            <a:ext cx="426645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EA2428"/>
                </a:solidFill>
                <a:latin typeface="Gotham  "/>
                <a:cs typeface="Gotham  "/>
              </a:rPr>
              <a:t>6 </a:t>
            </a:r>
            <a:r>
              <a:rPr lang="en-US" sz="2200" b="1" dirty="0" smtClean="0">
                <a:solidFill>
                  <a:srgbClr val="EA2428"/>
                </a:solidFill>
                <a:latin typeface="Gotham  "/>
                <a:cs typeface="Gotham  "/>
              </a:rPr>
              <a:t>COMMITTEES</a:t>
            </a:r>
          </a:p>
          <a:p>
            <a:endParaRPr lang="en-US" sz="2200" dirty="0">
              <a:solidFill>
                <a:srgbClr val="2D1947"/>
              </a:solidFill>
              <a:latin typeface="Gotham  "/>
              <a:cs typeface="Gotham  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200" b="1" dirty="0" smtClean="0">
                <a:solidFill>
                  <a:srgbClr val="2D1947"/>
                </a:solidFill>
                <a:latin typeface="Gotham  "/>
                <a:cs typeface="Gotham  "/>
              </a:rPr>
              <a:t>Executive Committee</a:t>
            </a:r>
            <a:r>
              <a:rPr lang="en-US" sz="2200" dirty="0" smtClean="0">
                <a:solidFill>
                  <a:srgbClr val="2D1947"/>
                </a:solidFill>
                <a:latin typeface="Gotham  "/>
                <a:cs typeface="Gotham  "/>
              </a:rPr>
              <a:t>:</a:t>
            </a:r>
          </a:p>
          <a:p>
            <a:pPr algn="r">
              <a:lnSpc>
                <a:spcPct val="150000"/>
              </a:lnSpc>
            </a:pPr>
            <a:r>
              <a:rPr lang="en-US" sz="2200" dirty="0" smtClean="0">
                <a:solidFill>
                  <a:srgbClr val="2D1947"/>
                </a:solidFill>
                <a:latin typeface="Gotham  "/>
                <a:cs typeface="Gotham  "/>
              </a:rPr>
              <a:t>President and Vice-Presidents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200" b="1" dirty="0" smtClean="0">
                <a:solidFill>
                  <a:srgbClr val="2D1947"/>
                </a:solidFill>
                <a:latin typeface="Gotham  "/>
                <a:cs typeface="Gotham  "/>
              </a:rPr>
              <a:t>Finance Committee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200" b="1" dirty="0" smtClean="0">
                <a:solidFill>
                  <a:srgbClr val="2D1947"/>
                </a:solidFill>
                <a:latin typeface="Gotham  "/>
                <a:cs typeface="Gotham  "/>
              </a:rPr>
              <a:t>Education Committee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200" b="1" dirty="0" smtClean="0">
                <a:solidFill>
                  <a:srgbClr val="2D1947"/>
                </a:solidFill>
                <a:latin typeface="Gotham  "/>
                <a:cs typeface="Gotham  "/>
              </a:rPr>
              <a:t>Media and Events Committee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200" b="1" dirty="0" smtClean="0">
                <a:solidFill>
                  <a:srgbClr val="2D1947"/>
                </a:solidFill>
                <a:latin typeface="Gotham  "/>
                <a:cs typeface="Gotham  "/>
              </a:rPr>
              <a:t>Labor Committee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200" b="1" dirty="0" smtClean="0">
                <a:solidFill>
                  <a:srgbClr val="2D1947"/>
                </a:solidFill>
                <a:latin typeface="Gotham  "/>
                <a:cs typeface="Gotham  "/>
              </a:rPr>
              <a:t>Sports Committee</a:t>
            </a:r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5" name="Название 1"/>
          <p:cNvSpPr txBox="1">
            <a:spLocks/>
          </p:cNvSpPr>
          <p:nvPr/>
        </p:nvSpPr>
        <p:spPr>
          <a:xfrm>
            <a:off x="4985656" y="127001"/>
            <a:ext cx="4212772" cy="870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STUDENT COUNCIL</a:t>
            </a:r>
            <a:endParaRPr lang="ru-RU" sz="2400" b="1" dirty="0">
              <a:solidFill>
                <a:srgbClr val="2D1947"/>
              </a:solidFill>
              <a:latin typeface="Gotham  "/>
              <a:cs typeface="Gotham  "/>
            </a:endParaRPr>
          </a:p>
        </p:txBody>
      </p:sp>
    </p:spTree>
    <p:extLst>
      <p:ext uri="{BB962C8B-B14F-4D97-AF65-F5344CB8AC3E}">
        <p14:creationId xmlns:p14="http://schemas.microsoft.com/office/powerpoint/2010/main" val="3898167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5" name="Название 1"/>
          <p:cNvSpPr txBox="1">
            <a:spLocks/>
          </p:cNvSpPr>
          <p:nvPr/>
        </p:nvSpPr>
        <p:spPr>
          <a:xfrm>
            <a:off x="4985656" y="127001"/>
            <a:ext cx="4212772" cy="870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STUDENT COUNCIL</a:t>
            </a:r>
            <a:endParaRPr lang="ru-RU" sz="2400" b="1" dirty="0">
              <a:solidFill>
                <a:srgbClr val="2D1947"/>
              </a:solidFill>
              <a:latin typeface="Gotham  "/>
              <a:cs typeface="Gotham  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0862" y="1452301"/>
            <a:ext cx="3678400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Gotham   "/>
                <a:cs typeface="Gotham   "/>
              </a:rPr>
              <a:t>SKILLS IN TRAINING</a:t>
            </a:r>
          </a:p>
          <a:p>
            <a:endParaRPr lang="en-US" dirty="0">
              <a:latin typeface="Gotham   "/>
              <a:cs typeface="Gotham   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Generating workable and practical ideas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Organizing the work of a team of peers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Learning to outsource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Living up to commitments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Building a working relationship with your committee/team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Making business plans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Budgeting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Accounting and reporting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Media coverage of work and events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Event promotion</a:t>
            </a:r>
          </a:p>
        </p:txBody>
      </p:sp>
      <p:pic>
        <p:nvPicPr>
          <p:cNvPr id="2" name="Изображение 1" descr="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29" b="16342"/>
          <a:stretch/>
        </p:blipFill>
        <p:spPr>
          <a:xfrm>
            <a:off x="4985656" y="814006"/>
            <a:ext cx="3885132" cy="1921054"/>
          </a:xfrm>
          <a:prstGeom prst="rect">
            <a:avLst/>
          </a:prstGeom>
        </p:spPr>
      </p:pic>
      <p:pic>
        <p:nvPicPr>
          <p:cNvPr id="3" name="Изображение 2" descr="2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23" b="14303"/>
          <a:stretch/>
        </p:blipFill>
        <p:spPr>
          <a:xfrm>
            <a:off x="4851835" y="2751340"/>
            <a:ext cx="4018953" cy="2073013"/>
          </a:xfrm>
          <a:prstGeom prst="rect">
            <a:avLst/>
          </a:prstGeom>
        </p:spPr>
      </p:pic>
      <p:pic>
        <p:nvPicPr>
          <p:cNvPr id="7" name="Изображение 6" descr="3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28" b="17106"/>
          <a:stretch/>
        </p:blipFill>
        <p:spPr>
          <a:xfrm>
            <a:off x="4909235" y="4824353"/>
            <a:ext cx="3961553" cy="189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226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1885" y="1327151"/>
            <a:ext cx="8352972" cy="4623706"/>
          </a:xfrm>
        </p:spPr>
        <p:txBody>
          <a:bodyPr anchor="t">
            <a:normAutofit lnSpcReduction="10000"/>
          </a:bodyPr>
          <a:lstStyle/>
          <a:p>
            <a:pPr algn="l"/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3 STAGES OF APPROVAL </a:t>
            </a:r>
          </a:p>
          <a:p>
            <a:pPr algn="l"/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FROM THE NEW YORK TED OFFICE:</a:t>
            </a:r>
          </a:p>
          <a:p>
            <a:pPr algn="l"/>
            <a:endParaRPr lang="en-US" dirty="0">
              <a:solidFill>
                <a:srgbClr val="2D1947"/>
              </a:solidFill>
              <a:latin typeface="Gotham  "/>
              <a:cs typeface="Gotham  "/>
            </a:endParaRPr>
          </a:p>
          <a:p>
            <a:pPr marL="514350" indent="-514350" algn="l">
              <a:buAutoNum type="arabicPeriod"/>
            </a:pPr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APPLICATION</a:t>
            </a:r>
          </a:p>
          <a:p>
            <a:pPr marL="514350" indent="-514350" algn="l">
              <a:buAutoNum type="arabicPeriod"/>
            </a:pPr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INTERVIEW</a:t>
            </a:r>
          </a:p>
          <a:p>
            <a:pPr marL="514350" indent="-514350" algn="l">
              <a:buAutoNum type="arabicPeriod"/>
            </a:pPr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EXAMINATION/QUESTIONNAIRE</a:t>
            </a:r>
          </a:p>
          <a:p>
            <a:pPr marL="514350" indent="-514350" algn="l">
              <a:buAutoNum type="arabicPeriod"/>
            </a:pPr>
            <a:endParaRPr lang="en-US" dirty="0">
              <a:solidFill>
                <a:srgbClr val="2D1947"/>
              </a:solidFill>
              <a:latin typeface="Gotham  "/>
              <a:cs typeface="Gotham  "/>
            </a:endParaRPr>
          </a:p>
          <a:p>
            <a:pPr marL="457200" indent="-457200" algn="l">
              <a:buFont typeface="Wingdings" charset="2"/>
              <a:buChar char="ü"/>
            </a:pPr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APPROVAL </a:t>
            </a:r>
          </a:p>
          <a:p>
            <a:endParaRPr lang="ru-RU" dirty="0"/>
          </a:p>
        </p:txBody>
      </p:sp>
      <p:sp>
        <p:nvSpPr>
          <p:cNvPr id="6" name="Название 1"/>
          <p:cNvSpPr txBox="1">
            <a:spLocks/>
          </p:cNvSpPr>
          <p:nvPr/>
        </p:nvSpPr>
        <p:spPr>
          <a:xfrm>
            <a:off x="4985656" y="127001"/>
            <a:ext cx="4212772" cy="870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TED-ED CLUB</a:t>
            </a:r>
            <a:endParaRPr lang="ru-RU" sz="2400" b="1" dirty="0">
              <a:solidFill>
                <a:srgbClr val="2D1947"/>
              </a:solidFill>
              <a:latin typeface="Gotham  "/>
              <a:cs typeface="Gotham  "/>
            </a:endParaRPr>
          </a:p>
        </p:txBody>
      </p:sp>
    </p:spTree>
    <p:extLst>
      <p:ext uri="{BB962C8B-B14F-4D97-AF65-F5344CB8AC3E}">
        <p14:creationId xmlns:p14="http://schemas.microsoft.com/office/powerpoint/2010/main" val="3888159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4985656" y="127001"/>
            <a:ext cx="4212772" cy="870857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TED-ED CLUB</a:t>
            </a:r>
            <a:endParaRPr lang="ru-RU" sz="2400" b="1" dirty="0">
              <a:solidFill>
                <a:srgbClr val="2D1947"/>
              </a:solidFill>
              <a:latin typeface="Gotham  "/>
              <a:cs typeface="Gotham  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3563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918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449"/>
            <a:ext cx="9144000" cy="6464401"/>
          </a:xfrm>
          <a:prstGeom prst="rect">
            <a:avLst/>
          </a:prstGeom>
        </p:spPr>
      </p:pic>
      <p:sp>
        <p:nvSpPr>
          <p:cNvPr id="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1885" y="1327151"/>
            <a:ext cx="3746316" cy="3139924"/>
          </a:xfrm>
          <a:ln>
            <a:solidFill>
              <a:srgbClr val="2D1947"/>
            </a:solidFill>
          </a:ln>
        </p:spPr>
        <p:txBody>
          <a:bodyPr anchor="t">
            <a:normAutofit fontScale="70000" lnSpcReduction="20000"/>
          </a:bodyPr>
          <a:lstStyle/>
          <a:p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WHO:</a:t>
            </a:r>
          </a:p>
          <a:p>
            <a:r>
              <a:rPr lang="en-US" b="1" dirty="0" smtClean="0">
                <a:solidFill>
                  <a:srgbClr val="2D1947"/>
                </a:solidFill>
                <a:latin typeface="Gotham  "/>
                <a:cs typeface="Gotham  "/>
              </a:rPr>
              <a:t>53 members</a:t>
            </a:r>
          </a:p>
          <a:p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Senior I</a:t>
            </a:r>
          </a:p>
          <a:p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Senior II</a:t>
            </a:r>
          </a:p>
          <a:p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Senior High</a:t>
            </a:r>
          </a:p>
          <a:p>
            <a:endParaRPr lang="en-US" i="1" dirty="0">
              <a:solidFill>
                <a:srgbClr val="2D1947"/>
              </a:solidFill>
              <a:latin typeface="Gotham  "/>
              <a:cs typeface="Gotham  "/>
            </a:endParaRPr>
          </a:p>
          <a:p>
            <a:r>
              <a:rPr lang="en-US" b="1" dirty="0" smtClean="0">
                <a:solidFill>
                  <a:srgbClr val="2D1947"/>
                </a:solidFill>
                <a:latin typeface="Gotham  "/>
                <a:cs typeface="Gotham  "/>
              </a:rPr>
              <a:t>2 Club Leaders</a:t>
            </a:r>
            <a:endParaRPr lang="en-US" dirty="0" smtClean="0">
              <a:solidFill>
                <a:srgbClr val="2D1947"/>
              </a:solidFill>
              <a:latin typeface="Gotham  "/>
              <a:cs typeface="Gotham  "/>
            </a:endParaRPr>
          </a:p>
          <a:p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ANNA MARA</a:t>
            </a:r>
          </a:p>
          <a:p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DAVID JORDAN</a:t>
            </a:r>
          </a:p>
          <a:p>
            <a:pPr algn="r"/>
            <a:endParaRPr lang="en-US" i="1" dirty="0" smtClean="0">
              <a:solidFill>
                <a:srgbClr val="2D1947"/>
              </a:solidFill>
              <a:latin typeface="Gotham  "/>
              <a:cs typeface="Gotham  "/>
            </a:endParaRPr>
          </a:p>
          <a:p>
            <a:endParaRPr lang="ru-RU" dirty="0"/>
          </a:p>
        </p:txBody>
      </p:sp>
      <p:sp>
        <p:nvSpPr>
          <p:cNvPr id="8" name="Название 1"/>
          <p:cNvSpPr txBox="1">
            <a:spLocks/>
          </p:cNvSpPr>
          <p:nvPr/>
        </p:nvSpPr>
        <p:spPr>
          <a:xfrm>
            <a:off x="4985656" y="127001"/>
            <a:ext cx="4212772" cy="870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smtClean="0">
                <a:solidFill>
                  <a:srgbClr val="2D1947"/>
                </a:solidFill>
                <a:latin typeface="Gotham  "/>
                <a:cs typeface="Gotham  "/>
              </a:rPr>
              <a:t>TED-ED CLUB</a:t>
            </a:r>
            <a:endParaRPr lang="ru-RU" sz="2400" b="1" dirty="0">
              <a:solidFill>
                <a:srgbClr val="2D1947"/>
              </a:solidFill>
              <a:latin typeface="Gotham  "/>
              <a:cs typeface="Gotham  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23897" y="1351405"/>
            <a:ext cx="3915247" cy="1446550"/>
          </a:xfrm>
          <a:prstGeom prst="rect">
            <a:avLst/>
          </a:prstGeom>
          <a:ln>
            <a:solidFill>
              <a:srgbClr val="2D194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200" dirty="0" smtClean="0">
                <a:solidFill>
                  <a:srgbClr val="2D1947"/>
                </a:solidFill>
                <a:latin typeface="Gotham  "/>
                <a:cs typeface="Gotham  "/>
              </a:rPr>
              <a:t>HOW: </a:t>
            </a:r>
          </a:p>
          <a:p>
            <a:pPr algn="ctr"/>
            <a:r>
              <a:rPr lang="en-US" sz="2200" b="1" dirty="0" smtClean="0">
                <a:solidFill>
                  <a:srgbClr val="2D1947"/>
                </a:solidFill>
                <a:latin typeface="Gotham  "/>
                <a:cs typeface="Gotham  "/>
              </a:rPr>
              <a:t>2 hours</a:t>
            </a:r>
            <a:r>
              <a:rPr lang="en-US" sz="2200" dirty="0" smtClean="0">
                <a:solidFill>
                  <a:srgbClr val="2D1947"/>
                </a:solidFill>
                <a:latin typeface="Gotham  "/>
                <a:cs typeface="Gotham  "/>
              </a:rPr>
              <a:t> of group work </a:t>
            </a:r>
          </a:p>
          <a:p>
            <a:pPr algn="ctr"/>
            <a:r>
              <a:rPr lang="en-US" sz="2200" b="1" dirty="0" smtClean="0">
                <a:solidFill>
                  <a:srgbClr val="2D1947"/>
                </a:solidFill>
                <a:latin typeface="Gotham  "/>
                <a:cs typeface="Gotham  "/>
              </a:rPr>
              <a:t>2 hours</a:t>
            </a:r>
            <a:r>
              <a:rPr lang="en-US" sz="2200" dirty="0" smtClean="0">
                <a:solidFill>
                  <a:srgbClr val="2D1947"/>
                </a:solidFill>
                <a:latin typeface="Gotham  "/>
                <a:cs typeface="Gotham  "/>
              </a:rPr>
              <a:t> of individual work</a:t>
            </a:r>
          </a:p>
          <a:p>
            <a:pPr algn="ctr"/>
            <a:r>
              <a:rPr lang="en-US" sz="2200" dirty="0" smtClean="0">
                <a:solidFill>
                  <a:srgbClr val="2D1947"/>
                </a:solidFill>
                <a:latin typeface="Gotham  "/>
                <a:cs typeface="Gotham  "/>
              </a:rPr>
              <a:t>PER WEEK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623897" y="3359079"/>
            <a:ext cx="3915247" cy="1107996"/>
          </a:xfrm>
          <a:prstGeom prst="rect">
            <a:avLst/>
          </a:prstGeom>
          <a:ln>
            <a:solidFill>
              <a:srgbClr val="2D1947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200" dirty="0" smtClean="0">
                <a:solidFill>
                  <a:srgbClr val="2D1947"/>
                </a:solidFill>
                <a:latin typeface="Gotham  "/>
                <a:cs typeface="Gotham  "/>
              </a:rPr>
              <a:t>RESULT:</a:t>
            </a:r>
          </a:p>
          <a:p>
            <a:pPr algn="ctr"/>
            <a:r>
              <a:rPr lang="en-US" sz="2200" dirty="0" smtClean="0">
                <a:solidFill>
                  <a:srgbClr val="2D1947"/>
                </a:solidFill>
                <a:latin typeface="Gotham  "/>
                <a:cs typeface="Gotham  "/>
              </a:rPr>
              <a:t>TED Talks – March/April 2018</a:t>
            </a:r>
          </a:p>
          <a:p>
            <a:pPr algn="ctr"/>
            <a:r>
              <a:rPr lang="en-US" sz="2200" dirty="0" smtClean="0">
                <a:solidFill>
                  <a:srgbClr val="2D1947"/>
                </a:solidFill>
                <a:latin typeface="Gotham  "/>
                <a:cs typeface="Gotham  "/>
              </a:rPr>
              <a:t>TED certificates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1885" y="4726006"/>
            <a:ext cx="25602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Gotham   "/>
              <a:cs typeface="Gotham   "/>
            </a:endParaRPr>
          </a:p>
          <a:p>
            <a:endParaRPr lang="en-US" dirty="0">
              <a:latin typeface="Gotham   "/>
              <a:cs typeface="Gotham   "/>
            </a:endParaRPr>
          </a:p>
          <a:p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Public speaking</a:t>
            </a:r>
          </a:p>
          <a:p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Speech writing</a:t>
            </a:r>
          </a:p>
          <a:p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Essay writing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84172" y="4714747"/>
            <a:ext cx="25455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Gotham   "/>
                <a:cs typeface="Gotham   "/>
              </a:rPr>
              <a:t>SKILLS IN </a:t>
            </a:r>
            <a:r>
              <a:rPr lang="en-US" b="1" dirty="0" smtClean="0">
                <a:solidFill>
                  <a:srgbClr val="FF0000"/>
                </a:solidFill>
                <a:latin typeface="Gotham   "/>
                <a:cs typeface="Gotham   "/>
              </a:rPr>
              <a:t>TRAINING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Research</a:t>
            </a:r>
          </a:p>
          <a:p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Source evaluation</a:t>
            </a:r>
          </a:p>
          <a:p>
            <a:r>
              <a:rPr lang="en-US" dirty="0" smtClean="0">
                <a:solidFill>
                  <a:srgbClr val="2D1947"/>
                </a:solidFill>
                <a:latin typeface="Gotham   "/>
                <a:cs typeface="Gotham   "/>
              </a:rPr>
              <a:t>Defining passions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37969" y="4714139"/>
            <a:ext cx="2829731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 smtClean="0"/>
          </a:p>
          <a:p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Visualization of material</a:t>
            </a:r>
          </a:p>
          <a:p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Group work</a:t>
            </a:r>
          </a:p>
          <a:p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Idea formulating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1097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1885" y="1242837"/>
            <a:ext cx="8352972" cy="4623706"/>
          </a:xfrm>
        </p:spPr>
        <p:txBody>
          <a:bodyPr anchor="t">
            <a:normAutofit lnSpcReduction="10000"/>
          </a:bodyPr>
          <a:lstStyle/>
          <a:p>
            <a:pPr algn="l"/>
            <a:endParaRPr lang="en-US" dirty="0">
              <a:solidFill>
                <a:srgbClr val="2D1947"/>
              </a:solidFill>
              <a:latin typeface="Gotham  "/>
              <a:cs typeface="Gotham  "/>
            </a:endParaRPr>
          </a:p>
          <a:p>
            <a:pPr algn="l">
              <a:lnSpc>
                <a:spcPct val="150000"/>
              </a:lnSpc>
            </a:pPr>
            <a:r>
              <a:rPr lang="en-US" b="1" dirty="0" smtClean="0">
                <a:solidFill>
                  <a:srgbClr val="EA2428"/>
                </a:solidFill>
                <a:latin typeface="Gotham  "/>
                <a:cs typeface="Gotham  "/>
              </a:rPr>
              <a:t>TED-Ed Club                              </a:t>
            </a:r>
            <a:r>
              <a:rPr lang="en-US" i="1" dirty="0" smtClean="0">
                <a:solidFill>
                  <a:srgbClr val="2D1947"/>
                </a:solidFill>
                <a:latin typeface="Gotham  "/>
                <a:cs typeface="Gotham  "/>
              </a:rPr>
              <a:t>High School</a:t>
            </a:r>
          </a:p>
          <a:p>
            <a:pPr algn="l">
              <a:lnSpc>
                <a:spcPct val="150000"/>
              </a:lnSpc>
            </a:pPr>
            <a:r>
              <a:rPr lang="en-US" b="1" dirty="0" smtClean="0">
                <a:solidFill>
                  <a:srgbClr val="EA2428"/>
                </a:solidFill>
                <a:latin typeface="Gotham  "/>
                <a:cs typeface="Gotham  "/>
              </a:rPr>
              <a:t>Dance Club</a:t>
            </a:r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			     </a:t>
            </a:r>
            <a:r>
              <a:rPr lang="en-US" i="1" dirty="0" smtClean="0">
                <a:solidFill>
                  <a:srgbClr val="2D1947"/>
                </a:solidFill>
                <a:latin typeface="Gotham  "/>
                <a:cs typeface="Gotham  "/>
              </a:rPr>
              <a:t>Middle and High School </a:t>
            </a:r>
            <a:r>
              <a:rPr lang="en-US" b="1" dirty="0" smtClean="0">
                <a:solidFill>
                  <a:srgbClr val="EA2428"/>
                </a:solidFill>
                <a:latin typeface="Gotham  "/>
                <a:cs typeface="Gotham  "/>
              </a:rPr>
              <a:t>Music Club</a:t>
            </a:r>
            <a:r>
              <a:rPr lang="en-US" b="1" dirty="0" smtClean="0">
                <a:solidFill>
                  <a:srgbClr val="2D1947"/>
                </a:solidFill>
                <a:latin typeface="Gotham  "/>
                <a:cs typeface="Gotham  "/>
              </a:rPr>
              <a:t>               </a:t>
            </a:r>
            <a:r>
              <a:rPr lang="en-US" i="1" dirty="0" smtClean="0">
                <a:solidFill>
                  <a:srgbClr val="2D1947"/>
                </a:solidFill>
                <a:latin typeface="Gotham  "/>
                <a:cs typeface="Gotham  "/>
              </a:rPr>
              <a:t>Middle and High School </a:t>
            </a:r>
            <a:endParaRPr lang="en-US" dirty="0" smtClean="0">
              <a:solidFill>
                <a:srgbClr val="2D1947"/>
              </a:solidFill>
              <a:latin typeface="Gotham  "/>
              <a:cs typeface="Gotham  "/>
            </a:endParaRPr>
          </a:p>
          <a:p>
            <a:pPr algn="l">
              <a:lnSpc>
                <a:spcPct val="150000"/>
              </a:lnSpc>
            </a:pPr>
            <a:r>
              <a:rPr lang="en-US" b="1" dirty="0" smtClean="0">
                <a:solidFill>
                  <a:srgbClr val="EA2428"/>
                </a:solidFill>
                <a:latin typeface="Gotham  "/>
                <a:cs typeface="Gotham  "/>
              </a:rPr>
              <a:t>Intellectuals Club</a:t>
            </a:r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              </a:t>
            </a:r>
            <a:r>
              <a:rPr lang="en-US" i="1" dirty="0" smtClean="0">
                <a:solidFill>
                  <a:srgbClr val="2D1947"/>
                </a:solidFill>
                <a:latin typeface="Gotham  "/>
                <a:cs typeface="Gotham  "/>
              </a:rPr>
              <a:t>Russian Program</a:t>
            </a:r>
          </a:p>
          <a:p>
            <a:pPr algn="l">
              <a:lnSpc>
                <a:spcPct val="150000"/>
              </a:lnSpc>
            </a:pPr>
            <a:r>
              <a:rPr lang="en-US" b="1" dirty="0" smtClean="0">
                <a:solidFill>
                  <a:srgbClr val="EA2428"/>
                </a:solidFill>
                <a:latin typeface="Gotham  "/>
                <a:cs typeface="Gotham  "/>
              </a:rPr>
              <a:t>Choreography and Music</a:t>
            </a:r>
            <a:r>
              <a:rPr lang="en-US" i="1" dirty="0" smtClean="0">
                <a:solidFill>
                  <a:srgbClr val="2D1947"/>
                </a:solidFill>
                <a:latin typeface="Gotham  "/>
                <a:cs typeface="Gotham  "/>
              </a:rPr>
              <a:t>	            Everyone</a:t>
            </a:r>
          </a:p>
          <a:p>
            <a:pPr algn="l"/>
            <a:endParaRPr lang="en-US" dirty="0" smtClean="0">
              <a:solidFill>
                <a:srgbClr val="2D1947"/>
              </a:solidFill>
              <a:latin typeface="Gotham  "/>
              <a:cs typeface="Gotham  "/>
            </a:endParaRPr>
          </a:p>
          <a:p>
            <a:endParaRPr lang="ru-RU" dirty="0"/>
          </a:p>
        </p:txBody>
      </p:sp>
      <p:sp>
        <p:nvSpPr>
          <p:cNvPr id="6" name="Название 1"/>
          <p:cNvSpPr txBox="1">
            <a:spLocks/>
          </p:cNvSpPr>
          <p:nvPr/>
        </p:nvSpPr>
        <p:spPr>
          <a:xfrm>
            <a:off x="6895546" y="175067"/>
            <a:ext cx="2248454" cy="843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CLUBS</a:t>
            </a:r>
            <a:endParaRPr lang="ru-RU" sz="2400" b="1" dirty="0">
              <a:solidFill>
                <a:srgbClr val="2D1947"/>
              </a:solidFill>
              <a:latin typeface="Gotham  "/>
              <a:cs typeface="Gotham  "/>
            </a:endParaRPr>
          </a:p>
        </p:txBody>
      </p:sp>
    </p:spTree>
    <p:extLst>
      <p:ext uri="{BB962C8B-B14F-4D97-AF65-F5344CB8AC3E}">
        <p14:creationId xmlns:p14="http://schemas.microsoft.com/office/powerpoint/2010/main" val="1852566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6" name="Название 1"/>
          <p:cNvSpPr txBox="1">
            <a:spLocks/>
          </p:cNvSpPr>
          <p:nvPr/>
        </p:nvSpPr>
        <p:spPr>
          <a:xfrm>
            <a:off x="5424714" y="190500"/>
            <a:ext cx="3750704" cy="843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TRAINING IN PROFESSIONS</a:t>
            </a:r>
            <a:endParaRPr lang="ru-RU" sz="2400" b="1" dirty="0">
              <a:solidFill>
                <a:srgbClr val="2D1947"/>
              </a:solidFill>
              <a:latin typeface="Gotham  "/>
              <a:cs typeface="Gotham  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650" y="1251857"/>
            <a:ext cx="1568350" cy="2352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714" y="1221621"/>
            <a:ext cx="3574143" cy="2382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 rotWithShape="1">
          <a:blip r:embed="rId6"/>
          <a:srcRect l="7674" r="24409"/>
          <a:stretch/>
        </p:blipFill>
        <p:spPr>
          <a:xfrm>
            <a:off x="6817871" y="3810001"/>
            <a:ext cx="2125579" cy="2086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6270" y="1221621"/>
            <a:ext cx="1588507" cy="2382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 rotWithShape="1">
          <a:blip r:embed="rId8"/>
          <a:srcRect r="18349"/>
          <a:stretch/>
        </p:blipFill>
        <p:spPr>
          <a:xfrm>
            <a:off x="376754" y="3810001"/>
            <a:ext cx="2555398" cy="2086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1862" y="1221621"/>
            <a:ext cx="1588508" cy="2382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 rotWithShape="1">
          <a:blip r:embed="rId10"/>
          <a:srcRect l="7018" t="4057" r="6872" b="4057"/>
          <a:stretch/>
        </p:blipFill>
        <p:spPr>
          <a:xfrm>
            <a:off x="3386664" y="3810000"/>
            <a:ext cx="2932951" cy="2086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5565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sp>
        <p:nvSpPr>
          <p:cNvPr id="6" name="Название 1"/>
          <p:cNvSpPr txBox="1">
            <a:spLocks/>
          </p:cNvSpPr>
          <p:nvPr/>
        </p:nvSpPr>
        <p:spPr>
          <a:xfrm>
            <a:off x="4985656" y="190500"/>
            <a:ext cx="4212772" cy="843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SELF-MANAGEMENT</a:t>
            </a:r>
            <a:endParaRPr lang="ru-RU" sz="2400" b="1" dirty="0">
              <a:solidFill>
                <a:srgbClr val="2D1947"/>
              </a:solidFill>
              <a:latin typeface="Gotham  "/>
              <a:cs typeface="Gotham  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6534" y="1469886"/>
            <a:ext cx="3678400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Gotham  "/>
                <a:cs typeface="Gotham  "/>
              </a:rPr>
              <a:t>SKILLS IN TRAINING</a:t>
            </a:r>
          </a:p>
          <a:p>
            <a:endParaRPr lang="en-US" dirty="0">
              <a:latin typeface="Gotham  "/>
              <a:cs typeface="Gotham  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Planning and training for a job</a:t>
            </a:r>
            <a:endParaRPr lang="en-US" dirty="0">
              <a:solidFill>
                <a:srgbClr val="2D1947"/>
              </a:solidFill>
              <a:latin typeface="Gotham  "/>
              <a:cs typeface="Gotham  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Helping set goals for others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Monitoring others’ progress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Dealing with others’ success and failure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Learning to organize the work of a group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Controlling emotions in a work setting</a:t>
            </a:r>
            <a:endParaRPr lang="en-US" dirty="0">
              <a:solidFill>
                <a:srgbClr val="2D1947"/>
              </a:solidFill>
              <a:latin typeface="Gotham  "/>
              <a:cs typeface="Gotham  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The art of encouragement and motivating others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2D1947"/>
                </a:solidFill>
                <a:latin typeface="Gotham  "/>
                <a:cs typeface="Gotham  "/>
              </a:rPr>
              <a:t>Understanding the challenges of a teacher’s profession</a:t>
            </a:r>
          </a:p>
          <a:p>
            <a:endParaRPr lang="en-US" dirty="0" smtClean="0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 rotWithShape="1">
          <a:blip r:embed="rId4"/>
          <a:srcRect t="11964"/>
          <a:stretch/>
        </p:blipFill>
        <p:spPr>
          <a:xfrm flipH="1">
            <a:off x="5095132" y="1302898"/>
            <a:ext cx="3445195" cy="4549495"/>
          </a:xfrm>
          <a:prstGeom prst="rect">
            <a:avLst/>
          </a:prstGeom>
          <a:ln>
            <a:solidFill>
              <a:srgbClr val="2D1947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3540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64401"/>
          </a:xfrm>
          <a:prstGeom prst="rect">
            <a:avLst/>
          </a:prstGeom>
        </p:spPr>
      </p:pic>
      <p:sp>
        <p:nvSpPr>
          <p:cNvPr id="5" name="Название 1"/>
          <p:cNvSpPr txBox="1">
            <a:spLocks/>
          </p:cNvSpPr>
          <p:nvPr/>
        </p:nvSpPr>
        <p:spPr>
          <a:xfrm>
            <a:off x="3991429" y="-228606"/>
            <a:ext cx="4989285" cy="11720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000" b="1" dirty="0" smtClean="0">
                <a:solidFill>
                  <a:srgbClr val="2D1947"/>
                </a:solidFill>
                <a:latin typeface="Gotham  "/>
                <a:cs typeface="Gotham  "/>
              </a:rPr>
              <a:t>STUDENT COUNCIL NEWSPAPER</a:t>
            </a:r>
            <a:endParaRPr lang="ru-RU" sz="2000" b="1" dirty="0">
              <a:solidFill>
                <a:srgbClr val="2D1947"/>
              </a:solidFill>
              <a:latin typeface="Gotham  "/>
              <a:cs typeface="Gotham  "/>
            </a:endParaRPr>
          </a:p>
        </p:txBody>
      </p:sp>
      <p:pic>
        <p:nvPicPr>
          <p:cNvPr id="8" name="Изображение 7" descr="root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857" y="549830"/>
            <a:ext cx="4155738" cy="5914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4479667" y="1723572"/>
            <a:ext cx="39204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479667" y="1542143"/>
            <a:ext cx="35394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12" name="Изображение 11"/>
          <p:cNvPicPr>
            <a:picLocks noChangeAspect="1"/>
          </p:cNvPicPr>
          <p:nvPr/>
        </p:nvPicPr>
        <p:blipFill rotWithShape="1">
          <a:blip r:embed="rId4"/>
          <a:srcRect l="22867" t="42441" r="52350" b="8363"/>
          <a:stretch/>
        </p:blipFill>
        <p:spPr>
          <a:xfrm>
            <a:off x="164215" y="943429"/>
            <a:ext cx="4411890" cy="4923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6252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782" y="1432648"/>
            <a:ext cx="2735063" cy="1823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782" y="3526680"/>
            <a:ext cx="2658069" cy="1772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4714" y="1404682"/>
            <a:ext cx="2777012" cy="1851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714" y="3497700"/>
            <a:ext cx="2740277" cy="1826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6910" y="3481420"/>
            <a:ext cx="2853431" cy="1902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6910" y="1404682"/>
            <a:ext cx="2777012" cy="1851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Название 1"/>
          <p:cNvSpPr txBox="1">
            <a:spLocks/>
          </p:cNvSpPr>
          <p:nvPr/>
        </p:nvSpPr>
        <p:spPr>
          <a:xfrm>
            <a:off x="6952307" y="201919"/>
            <a:ext cx="2191693" cy="843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EVENTS</a:t>
            </a:r>
            <a:endParaRPr lang="ru-RU" sz="2400" b="1" dirty="0">
              <a:solidFill>
                <a:srgbClr val="2D1947"/>
              </a:solidFill>
              <a:latin typeface="Gotham  "/>
              <a:cs typeface="Gotham  "/>
            </a:endParaRPr>
          </a:p>
        </p:txBody>
      </p:sp>
    </p:spTree>
    <p:extLst>
      <p:ext uri="{BB962C8B-B14F-4D97-AF65-F5344CB8AC3E}">
        <p14:creationId xmlns:p14="http://schemas.microsoft.com/office/powerpoint/2010/main" val="464987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278" y="3776987"/>
            <a:ext cx="2735263" cy="1823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278" y="1544006"/>
            <a:ext cx="2735263" cy="1823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9106" y="1544005"/>
            <a:ext cx="2735264" cy="1823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8409" y="1518658"/>
            <a:ext cx="2865513" cy="1910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7771" y="3776987"/>
            <a:ext cx="2735263" cy="1823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Название 1"/>
          <p:cNvSpPr txBox="1">
            <a:spLocks/>
          </p:cNvSpPr>
          <p:nvPr/>
        </p:nvSpPr>
        <p:spPr>
          <a:xfrm>
            <a:off x="6952307" y="201919"/>
            <a:ext cx="2191693" cy="843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EVENTS</a:t>
            </a:r>
            <a:endParaRPr lang="ru-RU" sz="2400" b="1" dirty="0">
              <a:solidFill>
                <a:srgbClr val="2D1947"/>
              </a:solidFill>
              <a:latin typeface="Gotham  "/>
              <a:cs typeface="Gotham  "/>
            </a:endParaRPr>
          </a:p>
        </p:txBody>
      </p:sp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8409" y="3776987"/>
            <a:ext cx="2735264" cy="1823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5786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sp>
        <p:nvSpPr>
          <p:cNvPr id="15" name="Название 1"/>
          <p:cNvSpPr txBox="1">
            <a:spLocks/>
          </p:cNvSpPr>
          <p:nvPr/>
        </p:nvSpPr>
        <p:spPr>
          <a:xfrm>
            <a:off x="5904335" y="322046"/>
            <a:ext cx="3033698" cy="843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ISOT ON </a:t>
            </a:r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YOUTUBE and FACEBOOK</a:t>
            </a:r>
            <a:endParaRPr lang="ru-RU" sz="2400" b="1" dirty="0">
              <a:solidFill>
                <a:srgbClr val="2D1947"/>
              </a:solidFill>
              <a:latin typeface="Gotham  "/>
              <a:cs typeface="Gotham  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 rotWithShape="1">
          <a:blip r:embed="rId4"/>
          <a:srcRect l="17081" t="9729" b="27514"/>
          <a:stretch/>
        </p:blipFill>
        <p:spPr>
          <a:xfrm>
            <a:off x="3764592" y="3826922"/>
            <a:ext cx="5121948" cy="2179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Изображение 4" descr="Снимок экрана 2017-10-30 в 18.24.4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46" y="1280246"/>
            <a:ext cx="4732910" cy="21360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6983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sp>
        <p:nvSpPr>
          <p:cNvPr id="15" name="Название 1"/>
          <p:cNvSpPr txBox="1">
            <a:spLocks/>
          </p:cNvSpPr>
          <p:nvPr/>
        </p:nvSpPr>
        <p:spPr>
          <a:xfrm>
            <a:off x="5389425" y="32035"/>
            <a:ext cx="3548608" cy="17716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MITCHEL REZNICK</a:t>
            </a:r>
          </a:p>
          <a:p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Professor of Learning Research at</a:t>
            </a:r>
            <a:endParaRPr lang="en-US" sz="2400" b="1" dirty="0" smtClean="0">
              <a:solidFill>
                <a:srgbClr val="2D1947"/>
              </a:solidFill>
              <a:latin typeface="Gotham  "/>
              <a:cs typeface="Gotham  "/>
            </a:endParaRPr>
          </a:p>
          <a:p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MIT Media Lab</a:t>
            </a:r>
          </a:p>
        </p:txBody>
      </p:sp>
      <p:sp>
        <p:nvSpPr>
          <p:cNvPr id="8" name="Название 1"/>
          <p:cNvSpPr txBox="1">
            <a:spLocks/>
          </p:cNvSpPr>
          <p:nvPr/>
        </p:nvSpPr>
        <p:spPr>
          <a:xfrm>
            <a:off x="807157" y="2398699"/>
            <a:ext cx="4212772" cy="870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EA2428"/>
                </a:solidFill>
                <a:latin typeface="Gotham  "/>
                <a:cs typeface="Gotham  "/>
              </a:rPr>
              <a:t>PASSION</a:t>
            </a:r>
            <a:endParaRPr lang="ru-RU" b="1" dirty="0">
              <a:solidFill>
                <a:srgbClr val="EA2428"/>
              </a:solidFill>
              <a:latin typeface="Gotham  "/>
              <a:cs typeface="Gotham  "/>
            </a:endParaRPr>
          </a:p>
        </p:txBody>
      </p:sp>
      <p:sp>
        <p:nvSpPr>
          <p:cNvPr id="9" name="Название 1"/>
          <p:cNvSpPr txBox="1">
            <a:spLocks/>
          </p:cNvSpPr>
          <p:nvPr/>
        </p:nvSpPr>
        <p:spPr>
          <a:xfrm>
            <a:off x="4559300" y="2398699"/>
            <a:ext cx="4212772" cy="870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EA2428"/>
                </a:solidFill>
                <a:latin typeface="Gotham  "/>
                <a:cs typeface="Gotham  "/>
              </a:rPr>
              <a:t>PROJECT</a:t>
            </a:r>
            <a:endParaRPr lang="ru-RU" b="1" dirty="0">
              <a:solidFill>
                <a:srgbClr val="EA2428"/>
              </a:solidFill>
              <a:latin typeface="Gotham  "/>
              <a:cs typeface="Gotham  "/>
            </a:endParaRPr>
          </a:p>
        </p:txBody>
      </p:sp>
      <p:sp>
        <p:nvSpPr>
          <p:cNvPr id="10" name="Название 1"/>
          <p:cNvSpPr txBox="1">
            <a:spLocks/>
          </p:cNvSpPr>
          <p:nvPr/>
        </p:nvSpPr>
        <p:spPr>
          <a:xfrm>
            <a:off x="626057" y="3429000"/>
            <a:ext cx="4212772" cy="870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EA2428"/>
                </a:solidFill>
                <a:latin typeface="Gotham  "/>
                <a:cs typeface="Gotham  "/>
              </a:rPr>
              <a:t>PLAY</a:t>
            </a:r>
            <a:endParaRPr lang="ru-RU" b="1" dirty="0">
              <a:solidFill>
                <a:srgbClr val="EA2428"/>
              </a:solidFill>
              <a:latin typeface="Gotham  "/>
              <a:cs typeface="Gotham  "/>
            </a:endParaRPr>
          </a:p>
        </p:txBody>
      </p:sp>
      <p:sp>
        <p:nvSpPr>
          <p:cNvPr id="11" name="Название 1"/>
          <p:cNvSpPr txBox="1">
            <a:spLocks/>
          </p:cNvSpPr>
          <p:nvPr/>
        </p:nvSpPr>
        <p:spPr>
          <a:xfrm>
            <a:off x="4058812" y="3429000"/>
            <a:ext cx="4212772" cy="870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EA2428"/>
                </a:solidFill>
                <a:latin typeface="Gotham  "/>
                <a:cs typeface="Gotham  "/>
              </a:rPr>
              <a:t>PEERS</a:t>
            </a:r>
            <a:endParaRPr lang="ru-RU" b="1" dirty="0">
              <a:solidFill>
                <a:srgbClr val="EA2428"/>
              </a:solidFill>
              <a:latin typeface="Gotham  "/>
              <a:cs typeface="Gotham  "/>
            </a:endParaRPr>
          </a:p>
        </p:txBody>
      </p:sp>
      <p:sp>
        <p:nvSpPr>
          <p:cNvPr id="12" name="Название 1"/>
          <p:cNvSpPr txBox="1">
            <a:spLocks/>
          </p:cNvSpPr>
          <p:nvPr/>
        </p:nvSpPr>
        <p:spPr>
          <a:xfrm>
            <a:off x="-635065" y="4526190"/>
            <a:ext cx="3548608" cy="17716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4 P’S </a:t>
            </a:r>
          </a:p>
          <a:p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OF CREATIVE LEARNING</a:t>
            </a:r>
            <a:endParaRPr lang="ru-RU" sz="2400" b="1" dirty="0">
              <a:solidFill>
                <a:srgbClr val="2D1947"/>
              </a:solidFill>
              <a:latin typeface="Gotham  "/>
              <a:cs typeface="Gotham  "/>
            </a:endParaRPr>
          </a:p>
        </p:txBody>
      </p:sp>
    </p:spTree>
    <p:extLst>
      <p:ext uri="{BB962C8B-B14F-4D97-AF65-F5344CB8AC3E}">
        <p14:creationId xmlns:p14="http://schemas.microsoft.com/office/powerpoint/2010/main" val="1957915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sp>
        <p:nvSpPr>
          <p:cNvPr id="15" name="Название 1"/>
          <p:cNvSpPr txBox="1">
            <a:spLocks/>
          </p:cNvSpPr>
          <p:nvPr/>
        </p:nvSpPr>
        <p:spPr>
          <a:xfrm>
            <a:off x="6917001" y="201919"/>
            <a:ext cx="2295655" cy="843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INITIATIVES</a:t>
            </a:r>
            <a:endParaRPr lang="ru-RU" sz="2400" b="1" dirty="0">
              <a:solidFill>
                <a:srgbClr val="2D1947"/>
              </a:solidFill>
              <a:latin typeface="Gotham  "/>
              <a:cs typeface="Gotham  "/>
            </a:endParaRPr>
          </a:p>
        </p:txBody>
      </p:sp>
      <p:pic>
        <p:nvPicPr>
          <p:cNvPr id="6" name="Изображение 5" descr="0001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58"/>
          <a:stretch/>
        </p:blipFill>
        <p:spPr>
          <a:xfrm>
            <a:off x="197526" y="1545201"/>
            <a:ext cx="3703084" cy="3767598"/>
          </a:xfrm>
          <a:prstGeom prst="rect">
            <a:avLst/>
          </a:prstGeom>
        </p:spPr>
      </p:pic>
      <p:pic>
        <p:nvPicPr>
          <p:cNvPr id="7" name="Изображение 6" descr="0001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20"/>
          <a:stretch/>
        </p:blipFill>
        <p:spPr>
          <a:xfrm>
            <a:off x="3900610" y="1561821"/>
            <a:ext cx="5243391" cy="18671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16460" y="3981373"/>
            <a:ext cx="51586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rgbClr val="2D1947"/>
                </a:solidFill>
                <a:latin typeface="Gotham   "/>
                <a:cs typeface="Gotham   "/>
              </a:rPr>
              <a:t>HELP YOUR CHILD DONATE AN OLD </a:t>
            </a:r>
          </a:p>
          <a:p>
            <a:pPr algn="ctr"/>
            <a:r>
              <a:rPr lang="en-US" sz="2200" b="1" dirty="0" smtClean="0">
                <a:solidFill>
                  <a:srgbClr val="2D1947"/>
                </a:solidFill>
                <a:latin typeface="Gotham   "/>
                <a:cs typeface="Gotham   "/>
              </a:rPr>
              <a:t>T-SHIRT FOR AN ECO PROJECT</a:t>
            </a:r>
          </a:p>
          <a:p>
            <a:pPr algn="ctr"/>
            <a:r>
              <a:rPr lang="en-US" sz="2200" b="1" dirty="0" smtClean="0">
                <a:solidFill>
                  <a:srgbClr val="2D1947"/>
                </a:solidFill>
                <a:latin typeface="Gotham   "/>
                <a:cs typeface="Gotham   "/>
              </a:rPr>
              <a:t>AND MAKE 50 MERITS</a:t>
            </a:r>
            <a:endParaRPr lang="ru-RU" sz="2200" b="1" dirty="0">
              <a:solidFill>
                <a:srgbClr val="2D1947"/>
              </a:solidFill>
              <a:latin typeface="Gotham   "/>
              <a:cs typeface="Gotham   "/>
            </a:endParaRPr>
          </a:p>
        </p:txBody>
      </p:sp>
    </p:spTree>
    <p:extLst>
      <p:ext uri="{BB962C8B-B14F-4D97-AF65-F5344CB8AC3E}">
        <p14:creationId xmlns:p14="http://schemas.microsoft.com/office/powerpoint/2010/main" val="3258777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PT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4401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3416300"/>
            <a:ext cx="12700" cy="12700"/>
          </a:xfrm>
          <a:prstGeom prst="rect">
            <a:avLst/>
          </a:prstGeom>
        </p:spPr>
      </p:pic>
      <p:sp>
        <p:nvSpPr>
          <p:cNvPr id="15" name="Название 1"/>
          <p:cNvSpPr txBox="1">
            <a:spLocks/>
          </p:cNvSpPr>
          <p:nvPr/>
        </p:nvSpPr>
        <p:spPr>
          <a:xfrm>
            <a:off x="5526735" y="201919"/>
            <a:ext cx="3497118" cy="843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2D1947"/>
                </a:solidFill>
                <a:latin typeface="Gotham  "/>
                <a:cs typeface="Gotham  "/>
              </a:rPr>
              <a:t>ISOT ALUMNI OF 2017</a:t>
            </a:r>
            <a:endParaRPr lang="ru-RU" sz="2400" b="1" dirty="0">
              <a:solidFill>
                <a:srgbClr val="2D1947"/>
              </a:solidFill>
              <a:latin typeface="Gotham  "/>
              <a:cs typeface="Gotham  "/>
            </a:endParaRPr>
          </a:p>
        </p:txBody>
      </p:sp>
      <p:pic>
        <p:nvPicPr>
          <p:cNvPr id="6" name="Изображение 5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85" b="4866"/>
          <a:stretch/>
        </p:blipFill>
        <p:spPr bwMode="auto">
          <a:xfrm>
            <a:off x="188801" y="1338565"/>
            <a:ext cx="8835051" cy="47021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2941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3111</TotalTime>
  <Words>373</Words>
  <Application>Microsoft Macintosh PowerPoint</Application>
  <PresentationFormat>Экран (4:3)</PresentationFormat>
  <Paragraphs>127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CO-CURRICULUM OF ISOT</vt:lpstr>
      <vt:lpstr>Howard Gardner Professor of Cognition and Education,  Faculty of Arts and Scientists,  Harvard University</vt:lpstr>
      <vt:lpstr>Howard Gardner Professor of Cognition and Education,  Faculty of Arts and Scientists,  Harvard University</vt:lpstr>
      <vt:lpstr>Презентация PowerPoint</vt:lpstr>
      <vt:lpstr>Презентация PowerPoint</vt:lpstr>
      <vt:lpstr>Презентация PowerPoint</vt:lpstr>
      <vt:lpstr>Презентация PowerPoint</vt:lpstr>
      <vt:lpstr>TED-ED CLUB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Bright Future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ISOT STUDENT COUNCIL INITIATIVES</dc:title>
  <dc:creator>Anna Mara</dc:creator>
  <cp:lastModifiedBy>Anna Mara</cp:lastModifiedBy>
  <cp:revision>44</cp:revision>
  <dcterms:created xsi:type="dcterms:W3CDTF">2017-10-16T09:50:25Z</dcterms:created>
  <dcterms:modified xsi:type="dcterms:W3CDTF">2017-10-30T15:32:53Z</dcterms:modified>
</cp:coreProperties>
</file>